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58" r:id="rId5"/>
    <p:sldId id="269" r:id="rId6"/>
    <p:sldId id="260" r:id="rId7"/>
    <p:sldId id="261" r:id="rId8"/>
    <p:sldId id="262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BED3-5CB0-4D5F-8EAA-2108CBD7C24A}" type="datetimeFigureOut">
              <a:rPr lang="ru-RU" smtClean="0"/>
              <a:pPr/>
              <a:t>31.10.2023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7005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BED3-5CB0-4D5F-8EAA-2108CBD7C24A}" type="datetimeFigureOut">
              <a:rPr lang="ru-RU" smtClean="0"/>
              <a:pPr/>
              <a:t>31.10.2023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3835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BED3-5CB0-4D5F-8EAA-2108CBD7C24A}" type="datetimeFigureOut">
              <a:rPr lang="ru-RU" smtClean="0"/>
              <a:pPr/>
              <a:t>31.10.2023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495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BED3-5CB0-4D5F-8EAA-2108CBD7C24A}" type="datetimeFigureOut">
              <a:rPr lang="ru-RU" smtClean="0"/>
              <a:pPr/>
              <a:t>31.10.2023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2270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BED3-5CB0-4D5F-8EAA-2108CBD7C24A}" type="datetimeFigureOut">
              <a:rPr lang="ru-RU" smtClean="0"/>
              <a:pPr/>
              <a:t>31.10.2023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8035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BED3-5CB0-4D5F-8EAA-2108CBD7C24A}" type="datetimeFigureOut">
              <a:rPr lang="ru-RU" smtClean="0"/>
              <a:pPr/>
              <a:t>31.10.2023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349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BED3-5CB0-4D5F-8EAA-2108CBD7C24A}" type="datetimeFigureOut">
              <a:rPr lang="ru-RU" smtClean="0"/>
              <a:pPr/>
              <a:t>31.10.2023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1923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BED3-5CB0-4D5F-8EAA-2108CBD7C24A}" type="datetimeFigureOut">
              <a:rPr lang="ru-RU" smtClean="0"/>
              <a:pPr/>
              <a:t>31.10.2023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23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BED3-5CB0-4D5F-8EAA-2108CBD7C24A}" type="datetimeFigureOut">
              <a:rPr lang="ru-RU" smtClean="0"/>
              <a:pPr/>
              <a:t>31.10.2023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215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BED3-5CB0-4D5F-8EAA-2108CBD7C24A}" type="datetimeFigureOut">
              <a:rPr lang="ru-RU" smtClean="0"/>
              <a:pPr/>
              <a:t>31.10.2023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71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BED3-5CB0-4D5F-8EAA-2108CBD7C24A}" type="datetimeFigureOut">
              <a:rPr lang="ru-RU" smtClean="0"/>
              <a:pPr/>
              <a:t>31.10.2023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760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BED3-5CB0-4D5F-8EAA-2108CBD7C24A}" type="datetimeFigureOut">
              <a:rPr lang="ru-RU" smtClean="0"/>
              <a:pPr/>
              <a:t>31.10.2023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412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BED3-5CB0-4D5F-8EAA-2108CBD7C24A}" type="datetimeFigureOut">
              <a:rPr lang="ru-RU" smtClean="0"/>
              <a:pPr/>
              <a:t>31.10.2023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897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BED3-5CB0-4D5F-8EAA-2108CBD7C24A}" type="datetimeFigureOut">
              <a:rPr lang="ru-RU" smtClean="0"/>
              <a:pPr/>
              <a:t>31.10.2023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20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BED3-5CB0-4D5F-8EAA-2108CBD7C24A}" type="datetimeFigureOut">
              <a:rPr lang="ru-RU" smtClean="0"/>
              <a:pPr/>
              <a:t>31.10.2023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410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BED3-5CB0-4D5F-8EAA-2108CBD7C24A}" type="datetimeFigureOut">
              <a:rPr lang="ru-RU" smtClean="0"/>
              <a:pPr/>
              <a:t>31.10.2023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0735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DBED3-5CB0-4D5F-8EAA-2108CBD7C24A}" type="datetimeFigureOut">
              <a:rPr lang="ru-RU" smtClean="0"/>
              <a:pPr/>
              <a:t>31.10.2023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8A1D45-1250-46EB-89C5-90310D0A5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341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2428891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ru-RU" dirty="0" smtClean="0"/>
              <a:t>ЕДИНЫЙ ГОСУДАРСТВЕННЫЙ ЭКЗАМЕН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247451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7200" dirty="0" smtClean="0">
                <a:solidFill>
                  <a:schemeClr val="accent6"/>
                </a:solidFill>
              </a:rPr>
              <a:t>ЕГЭ 2024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i="1" dirty="0" smtClean="0">
                <a:solidFill>
                  <a:schemeClr val="tx1"/>
                </a:solidFill>
              </a:rPr>
              <a:t>Заместитель директора ГБОУ СОШ №382</a:t>
            </a:r>
          </a:p>
          <a:p>
            <a:r>
              <a:rPr lang="ru-RU" sz="2000" i="1" dirty="0" smtClean="0">
                <a:solidFill>
                  <a:schemeClr val="tx1"/>
                </a:solidFill>
              </a:rPr>
              <a:t>Маслова  Светлана Станиславовна</a:t>
            </a:r>
            <a:endParaRPr lang="ru-RU" sz="20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Апелляция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 нарушении установленного порядка проведения ЕГЭ </a:t>
            </a:r>
            <a:r>
              <a:rPr lang="ru-RU" dirty="0" smtClean="0">
                <a:solidFill>
                  <a:srgbClr val="FF0000"/>
                </a:solidFill>
              </a:rPr>
              <a:t>подается в день экзамена, не покидая пункта проведения экзамена.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 smtClean="0"/>
              <a:t>О несогласии с результатами ЕГЭ </a:t>
            </a:r>
            <a:r>
              <a:rPr lang="ru-RU" dirty="0" smtClean="0">
                <a:solidFill>
                  <a:srgbClr val="FF0000"/>
                </a:solidFill>
              </a:rPr>
              <a:t>подается в течении 2-х рабочих дней после официального  объявления результатов экзамена.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Информирование о ЕГЭ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ru-RU" sz="2800" dirty="0" smtClean="0"/>
              <a:t>Информационный </a:t>
            </a:r>
            <a:r>
              <a:rPr lang="ru-RU" sz="2800" dirty="0"/>
              <a:t>портал </a:t>
            </a:r>
            <a:r>
              <a:rPr lang="ru-RU" sz="2800" dirty="0" smtClean="0"/>
              <a:t>ЕГЭ и результаты ЕГЭ</a:t>
            </a:r>
            <a:endParaRPr lang="en-US" sz="2800" dirty="0" smtClean="0"/>
          </a:p>
          <a:p>
            <a:pPr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  </a:t>
            </a:r>
            <a:r>
              <a:rPr lang="ru-RU" sz="2800" b="1" dirty="0" smtClean="0">
                <a:solidFill>
                  <a:srgbClr val="FF0000"/>
                </a:solidFill>
              </a:rPr>
              <a:t>  </a:t>
            </a:r>
            <a:r>
              <a:rPr lang="en-US" sz="2800" b="1" u="sng" dirty="0" smtClean="0">
                <a:solidFill>
                  <a:srgbClr val="FF0000"/>
                </a:solidFill>
              </a:rPr>
              <a:t>ege.spb.ru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endParaRPr lang="ru-RU" sz="2800" b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2800" dirty="0" smtClean="0"/>
              <a:t> </a:t>
            </a:r>
            <a:endParaRPr lang="ru-RU" sz="2800" b="1" dirty="0"/>
          </a:p>
          <a:p>
            <a:pPr algn="ctr">
              <a:buNone/>
            </a:pPr>
            <a:r>
              <a:rPr lang="ru-RU" sz="2800" dirty="0" smtClean="0"/>
              <a:t>Открытый </a:t>
            </a:r>
            <a:r>
              <a:rPr lang="ru-RU" sz="2800" dirty="0"/>
              <a:t>банк заданий ЕГЭ: </a:t>
            </a:r>
            <a:r>
              <a:rPr lang="ru-RU" sz="2800" b="1" dirty="0"/>
              <a:t>http://</a:t>
            </a:r>
            <a:r>
              <a:rPr lang="ru-RU" sz="2800" b="1" dirty="0" smtClean="0"/>
              <a:t>www.fi</a:t>
            </a:r>
            <a:r>
              <a:rPr lang="en-US" sz="2800" b="1" dirty="0" smtClean="0"/>
              <a:t>p</a:t>
            </a:r>
            <a:r>
              <a:rPr lang="ru-RU" sz="2800" b="1" dirty="0" smtClean="0"/>
              <a:t>i.ru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Общая информация о ЕГЭ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58077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u="sng" dirty="0" smtClean="0">
                <a:solidFill>
                  <a:schemeClr val="tx1"/>
                </a:solidFill>
              </a:rPr>
              <a:t>Основные документы</a:t>
            </a:r>
          </a:p>
          <a:p>
            <a:r>
              <a:rPr lang="ru-RU" sz="6400" dirty="0" smtClean="0">
                <a:solidFill>
                  <a:schemeClr val="tx1"/>
                </a:solidFill>
              </a:rPr>
              <a:t> </a:t>
            </a:r>
            <a:r>
              <a:rPr lang="ru-RU" sz="6400" i="1" dirty="0" smtClean="0"/>
              <a:t>Приказ </a:t>
            </a:r>
            <a:r>
              <a:rPr lang="ru-RU" sz="6400" i="1" dirty="0"/>
              <a:t>Минпросвещения России и </a:t>
            </a:r>
            <a:r>
              <a:rPr lang="ru-RU" sz="6400" i="1" dirty="0" err="1"/>
              <a:t>Рособрнадзора</a:t>
            </a:r>
            <a:r>
              <a:rPr lang="ru-RU" sz="6400" i="1" dirty="0"/>
              <a:t> от </a:t>
            </a:r>
            <a:r>
              <a:rPr lang="ru-RU" sz="6400" i="1" dirty="0" smtClean="0"/>
              <a:t>04</a:t>
            </a:r>
            <a:r>
              <a:rPr lang="ru-RU" sz="6400" i="1" dirty="0" smtClean="0"/>
              <a:t>.04.2023 </a:t>
            </a:r>
            <a:r>
              <a:rPr lang="ru-RU" sz="6400" i="1" dirty="0"/>
              <a:t>№ </a:t>
            </a:r>
            <a:r>
              <a:rPr lang="ru-RU" sz="6400" i="1" dirty="0" smtClean="0"/>
              <a:t>233</a:t>
            </a:r>
            <a:r>
              <a:rPr lang="ru-RU" sz="6400" i="1" dirty="0" smtClean="0"/>
              <a:t>/552 </a:t>
            </a:r>
            <a:r>
              <a:rPr lang="ru-RU" sz="6400" i="1" dirty="0"/>
              <a:t>«Об утверждении Порядка проведения государственной итоговой аттестации по образовательным программам среднего общего образования» (зарегистрирован Минюстом России </a:t>
            </a:r>
            <a:r>
              <a:rPr lang="ru-RU" sz="6400" i="1" dirty="0" smtClean="0"/>
              <a:t>15.05.2023, </a:t>
            </a:r>
            <a:r>
              <a:rPr lang="ru-RU" sz="6400" i="1" dirty="0"/>
              <a:t>регистрационный № </a:t>
            </a:r>
            <a:r>
              <a:rPr lang="ru-RU" sz="6400" i="1" dirty="0" smtClean="0"/>
              <a:t>73314</a:t>
            </a:r>
            <a:r>
              <a:rPr lang="ru-RU" sz="6400" i="1" dirty="0" smtClean="0"/>
              <a:t>).</a:t>
            </a:r>
            <a:endParaRPr lang="ru-RU" sz="6400" i="1" dirty="0" smtClean="0"/>
          </a:p>
          <a:p>
            <a:r>
              <a:rPr lang="ru-RU" sz="6400" i="1" dirty="0"/>
              <a:t>Приказ Министерства науки и высшего образования РФ от </a:t>
            </a:r>
            <a:r>
              <a:rPr lang="ru-RU" sz="6400" i="1" dirty="0" smtClean="0"/>
              <a:t>18 сентября 2023 </a:t>
            </a:r>
            <a:r>
              <a:rPr lang="ru-RU" sz="6400" i="1" dirty="0"/>
              <a:t>г. № </a:t>
            </a:r>
            <a:r>
              <a:rPr lang="ru-RU" sz="6400" i="1" dirty="0" smtClean="0"/>
              <a:t>694 </a:t>
            </a:r>
            <a:r>
              <a:rPr lang="ru-RU" sz="6400" i="1" dirty="0"/>
              <a:t>“Об установлении минимального количества баллов единого государственного экзамена по общеобразовательным предметам, соответствующим специальности или направлению подготовки, по которым проводится прием на обучение в образовательных организациях, находящихся в ведении Министерства науки и высшего образования Российской Федерации, на </a:t>
            </a:r>
            <a:r>
              <a:rPr lang="ru-RU" sz="6400" i="1" dirty="0" smtClean="0"/>
              <a:t>2024/25 </a:t>
            </a:r>
            <a:r>
              <a:rPr lang="ru-RU" sz="6400" i="1" dirty="0"/>
              <a:t>учебный год</a:t>
            </a:r>
            <a:r>
              <a:rPr lang="ru-RU" sz="6400" i="1" dirty="0" smtClean="0"/>
              <a:t>” </a:t>
            </a:r>
          </a:p>
          <a:p>
            <a:r>
              <a:rPr lang="ru-RU" sz="6400" i="1" dirty="0" smtClean="0">
                <a:solidFill>
                  <a:srgbClr val="FF0000"/>
                </a:solidFill>
              </a:rPr>
              <a:t> </a:t>
            </a:r>
            <a:r>
              <a:rPr lang="ru-RU" sz="6400" i="1" dirty="0" smtClean="0">
                <a:solidFill>
                  <a:schemeClr val="tx1"/>
                </a:solidFill>
              </a:rPr>
              <a:t>Приказ </a:t>
            </a:r>
            <a:r>
              <a:rPr lang="ru-RU" sz="6400" i="1" dirty="0">
                <a:solidFill>
                  <a:schemeClr val="tx1"/>
                </a:solidFill>
              </a:rPr>
              <a:t>Минпросвещения России </a:t>
            </a:r>
            <a:r>
              <a:rPr lang="ru-RU" sz="6400" i="1" dirty="0" smtClean="0">
                <a:solidFill>
                  <a:schemeClr val="tx1"/>
                </a:solidFill>
              </a:rPr>
              <a:t>«Об утверждении Порядка и условий выдачи медалей «за особые успехи» в учении 1 и 2 степени</a:t>
            </a:r>
            <a:r>
              <a:rPr lang="ru-RU" sz="6400" i="1" dirty="0" smtClean="0">
                <a:solidFill>
                  <a:schemeClr val="tx1"/>
                </a:solidFill>
              </a:rPr>
              <a:t>» от 29.09.2023 №730</a:t>
            </a:r>
            <a:r>
              <a:rPr lang="ru-RU" sz="6400" i="1" dirty="0">
                <a:solidFill>
                  <a:schemeClr val="tx1"/>
                </a:solidFill>
              </a:rPr>
              <a:t>(зарегистрирован Минюстом России </a:t>
            </a:r>
            <a:r>
              <a:rPr lang="ru-RU" sz="6400" i="1" dirty="0" smtClean="0">
                <a:solidFill>
                  <a:schemeClr val="tx1"/>
                </a:solidFill>
              </a:rPr>
              <a:t>27.10.2023</a:t>
            </a:r>
            <a:r>
              <a:rPr lang="ru-RU" sz="6400" i="1" dirty="0">
                <a:solidFill>
                  <a:schemeClr val="tx1"/>
                </a:solidFill>
              </a:rPr>
              <a:t>, регистрационный № </a:t>
            </a:r>
            <a:r>
              <a:rPr lang="ru-RU" sz="6400" i="1" dirty="0" smtClean="0">
                <a:solidFill>
                  <a:schemeClr val="tx1"/>
                </a:solidFill>
              </a:rPr>
              <a:t>75758).</a:t>
            </a:r>
            <a:endParaRPr lang="ru-RU" sz="6400" i="1" dirty="0">
              <a:solidFill>
                <a:schemeClr val="tx1"/>
              </a:solidFill>
            </a:endParaRPr>
          </a:p>
          <a:p>
            <a:endParaRPr lang="ru-RU" sz="6400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6400" i="1" dirty="0" smtClean="0">
                <a:solidFill>
                  <a:srgbClr val="FF0000"/>
                </a:solidFill>
              </a:rPr>
              <a:t>   </a:t>
            </a:r>
            <a:endParaRPr lang="ru-RU" sz="6400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 </a:t>
            </a:r>
            <a:endParaRPr lang="ru-RU" sz="8600" u="sng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Общая информация о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400" dirty="0"/>
              <a:t>Минпросвещения и Федеральная служба по надзору в сфере образования и науки  определяют сроки и единое расписание проведения ЕГЭ.</a:t>
            </a:r>
          </a:p>
          <a:p>
            <a:pPr algn="ctr">
              <a:buNone/>
            </a:pPr>
            <a:r>
              <a:rPr lang="ru-RU" sz="2400" b="1" dirty="0">
                <a:solidFill>
                  <a:srgbClr val="FF0000"/>
                </a:solidFill>
              </a:rPr>
              <a:t>Подробную информацию можно получить на сайте:</a:t>
            </a:r>
            <a:r>
              <a:rPr lang="en-US" sz="2400" b="1" u="sng" dirty="0">
                <a:solidFill>
                  <a:srgbClr val="FF0000"/>
                </a:solidFill>
              </a:rPr>
              <a:t>ege.spb.ru</a:t>
            </a:r>
            <a:endParaRPr lang="ru-RU" sz="2400" b="1" u="sng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78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К ЕГЭ допускаются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Выпускники </a:t>
            </a:r>
            <a:r>
              <a:rPr lang="ru-RU" u="sng" dirty="0" smtClean="0">
                <a:solidFill>
                  <a:srgbClr val="FF0000"/>
                </a:solidFill>
              </a:rPr>
              <a:t>не имеющие </a:t>
            </a:r>
            <a:r>
              <a:rPr lang="ru-RU" dirty="0" smtClean="0"/>
              <a:t>академической задолженности и в полном объеме выполнившие учебный план.</a:t>
            </a:r>
          </a:p>
          <a:p>
            <a:r>
              <a:rPr lang="ru-RU" dirty="0" smtClean="0"/>
              <a:t>Успешно написавшие итоговое сочинение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    Итоговое сочинение </a:t>
            </a:r>
          </a:p>
          <a:p>
            <a:pPr algn="ctr">
              <a:buNone/>
            </a:pPr>
            <a:r>
              <a:rPr lang="ru-RU" sz="3600" dirty="0">
                <a:solidFill>
                  <a:srgbClr val="FF0000"/>
                </a:solidFill>
              </a:rPr>
              <a:t>6</a:t>
            </a:r>
            <a:r>
              <a:rPr lang="ru-RU" sz="3600" dirty="0" smtClean="0">
                <a:solidFill>
                  <a:srgbClr val="FF0000"/>
                </a:solidFill>
              </a:rPr>
              <a:t> декабря 2023 года</a:t>
            </a:r>
          </a:p>
          <a:p>
            <a:pPr algn="ctr">
              <a:buNone/>
            </a:pPr>
            <a:r>
              <a:rPr lang="ru-RU" sz="3600" u="sng" dirty="0" smtClean="0">
                <a:solidFill>
                  <a:srgbClr val="0070C0"/>
                </a:solidFill>
              </a:rPr>
              <a:t> </a:t>
            </a:r>
            <a:endParaRPr lang="ru-RU" sz="3600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Предметы ЕГЭ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sz="2300" u="sng" dirty="0" smtClean="0">
                <a:solidFill>
                  <a:srgbClr val="FF0000"/>
                </a:solidFill>
              </a:rPr>
              <a:t>Два обязательных предмета для получения аттестата</a:t>
            </a:r>
          </a:p>
          <a:p>
            <a:pPr algn="ctr">
              <a:buNone/>
            </a:pPr>
            <a:r>
              <a:rPr lang="ru-RU" sz="2300" dirty="0" smtClean="0"/>
              <a:t>Русский язык            </a:t>
            </a:r>
          </a:p>
          <a:p>
            <a:pPr algn="ctr">
              <a:buNone/>
            </a:pPr>
            <a:r>
              <a:rPr lang="ru-RU" sz="2300" dirty="0" smtClean="0"/>
              <a:t>Математика</a:t>
            </a:r>
          </a:p>
          <a:p>
            <a:pPr>
              <a:buNone/>
            </a:pPr>
            <a:r>
              <a:rPr lang="ru-RU" sz="2300" u="sng" dirty="0" smtClean="0">
                <a:solidFill>
                  <a:srgbClr val="FF0000"/>
                </a:solidFill>
              </a:rPr>
              <a:t>Математика </a:t>
            </a:r>
            <a:r>
              <a:rPr lang="ru-RU" sz="2300" u="sng" dirty="0" smtClean="0"/>
              <a:t>  делится на два уровня:</a:t>
            </a:r>
          </a:p>
          <a:p>
            <a:pPr algn="ctr">
              <a:buNone/>
            </a:pPr>
            <a:r>
              <a:rPr lang="ru-RU" sz="2300" dirty="0" smtClean="0"/>
              <a:t>Базовый  </a:t>
            </a:r>
          </a:p>
          <a:p>
            <a:pPr algn="ctr">
              <a:buNone/>
            </a:pPr>
            <a:r>
              <a:rPr lang="ru-RU" sz="2300" dirty="0" smtClean="0"/>
              <a:t>Профильный  </a:t>
            </a:r>
          </a:p>
          <a:p>
            <a:pPr algn="ctr">
              <a:buNone/>
            </a:pPr>
            <a:endParaRPr lang="ru-RU" sz="2300" dirty="0" smtClean="0"/>
          </a:p>
          <a:p>
            <a:pPr algn="ctr">
              <a:buNone/>
            </a:pPr>
            <a:r>
              <a:rPr lang="ru-RU" sz="2600" dirty="0" smtClean="0"/>
              <a:t> Минимальные </a:t>
            </a:r>
            <a:r>
              <a:rPr lang="ru-RU" sz="2600" dirty="0"/>
              <a:t>баллы ЕГЭ </a:t>
            </a:r>
            <a:r>
              <a:rPr lang="ru-RU" sz="2600" dirty="0" smtClean="0"/>
              <a:t> </a:t>
            </a:r>
            <a:r>
              <a:rPr lang="ru-RU" sz="2600" dirty="0">
                <a:solidFill>
                  <a:srgbClr val="FF0000"/>
                </a:solidFill>
              </a:rPr>
              <a:t>для получения </a:t>
            </a:r>
            <a:r>
              <a:rPr lang="ru-RU" sz="2600" dirty="0" smtClean="0">
                <a:solidFill>
                  <a:srgbClr val="FF0000"/>
                </a:solidFill>
              </a:rPr>
              <a:t>аттестата</a:t>
            </a:r>
            <a:r>
              <a:rPr lang="ru-RU" sz="2600" dirty="0"/>
              <a:t>:</a:t>
            </a:r>
            <a:r>
              <a:rPr lang="ru-RU" sz="2600" dirty="0" smtClean="0"/>
              <a:t>  </a:t>
            </a:r>
          </a:p>
          <a:p>
            <a:pPr algn="ctr">
              <a:buNone/>
            </a:pPr>
            <a:r>
              <a:rPr lang="ru-RU" sz="2600" dirty="0" smtClean="0"/>
              <a:t>Русский язык – 24 балла</a:t>
            </a:r>
          </a:p>
          <a:p>
            <a:pPr algn="ctr">
              <a:buNone/>
            </a:pPr>
            <a:r>
              <a:rPr lang="ru-RU" sz="2600" dirty="0" smtClean="0"/>
              <a:t>Математика (профиль) – 27 баллов</a:t>
            </a:r>
          </a:p>
          <a:p>
            <a:pPr algn="ctr">
              <a:buNone/>
            </a:pPr>
            <a:r>
              <a:rPr lang="ru-RU" sz="2600" dirty="0" smtClean="0"/>
              <a:t>Математика (база) – 3 (удовлетворительно)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62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5509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Минимальные проходные баллы ЕГЭ 202</a:t>
            </a:r>
            <a:r>
              <a:rPr lang="en-US" b="1" dirty="0" smtClean="0"/>
              <a:t>4</a:t>
            </a:r>
            <a:r>
              <a:rPr lang="ru-RU" b="1" dirty="0" smtClean="0"/>
              <a:t> для поступления в ВУЗ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9" y="2276872"/>
            <a:ext cx="6347714" cy="43204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Русский язык 42 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Математика 39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Обществознание  4</a:t>
            </a:r>
            <a:r>
              <a:rPr lang="en-US" dirty="0" smtClean="0">
                <a:solidFill>
                  <a:srgbClr val="FF0000"/>
                </a:solidFill>
              </a:rPr>
              <a:t>2&lt;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Физика  39</a:t>
            </a:r>
          </a:p>
          <a:p>
            <a:r>
              <a:rPr lang="ru-RU" dirty="0" smtClean="0"/>
              <a:t>Химия   39</a:t>
            </a:r>
          </a:p>
          <a:p>
            <a:r>
              <a:rPr lang="ru-RU" dirty="0" smtClean="0"/>
              <a:t>Биология  39</a:t>
            </a:r>
          </a:p>
          <a:p>
            <a:r>
              <a:rPr lang="ru-RU" dirty="0" smtClean="0"/>
              <a:t>История  35</a:t>
            </a:r>
          </a:p>
          <a:p>
            <a:r>
              <a:rPr lang="ru-RU" dirty="0" smtClean="0"/>
              <a:t>Литература  40</a:t>
            </a:r>
          </a:p>
          <a:p>
            <a:r>
              <a:rPr lang="ru-RU" dirty="0" smtClean="0"/>
              <a:t>Информатика  44</a:t>
            </a:r>
          </a:p>
          <a:p>
            <a:r>
              <a:rPr lang="ru-RU" dirty="0" smtClean="0"/>
              <a:t>География 40</a:t>
            </a:r>
          </a:p>
          <a:p>
            <a:r>
              <a:rPr lang="ru-RU" dirty="0" smtClean="0"/>
              <a:t>Английский язык 30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Продолжительность экзаменов 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b="1" dirty="0" smtClean="0"/>
              <a:t>по </a:t>
            </a:r>
            <a:r>
              <a:rPr lang="ru-RU" b="1" dirty="0"/>
              <a:t>математике профильного уровня, физике, литературе, информатике и информационно-коммуникационным технологиям (ИКТ</a:t>
            </a:r>
            <a:r>
              <a:rPr lang="ru-RU" b="1" dirty="0" smtClean="0"/>
              <a:t>), </a:t>
            </a:r>
            <a:r>
              <a:rPr lang="ru-RU" b="1" dirty="0"/>
              <a:t>биологии </a:t>
            </a:r>
            <a:r>
              <a:rPr lang="ru-RU" dirty="0"/>
              <a:t>-</a:t>
            </a:r>
            <a:r>
              <a:rPr lang="ru-RU" dirty="0" smtClean="0"/>
              <a:t>3 </a:t>
            </a:r>
            <a:r>
              <a:rPr lang="ru-RU" dirty="0"/>
              <a:t>часа 55 минут (235 минут);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по </a:t>
            </a:r>
            <a:r>
              <a:rPr lang="ru-RU" b="1" dirty="0"/>
              <a:t>русскому языку, </a:t>
            </a:r>
            <a:r>
              <a:rPr lang="ru-RU" b="1" dirty="0" smtClean="0"/>
              <a:t>химии, </a:t>
            </a:r>
            <a:r>
              <a:rPr lang="ru-RU" b="1" dirty="0"/>
              <a:t>обществознанию, истории </a:t>
            </a:r>
            <a:r>
              <a:rPr lang="ru-RU" dirty="0"/>
              <a:t>– 3 часа 30 минут (210 минут); 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b="1" dirty="0" smtClean="0"/>
              <a:t>по иностранным </a:t>
            </a:r>
            <a:r>
              <a:rPr lang="ru-RU" b="1" dirty="0"/>
              <a:t>языкам (</a:t>
            </a:r>
            <a:r>
              <a:rPr lang="ru-RU" b="1" dirty="0" smtClean="0"/>
              <a:t>английский)  </a:t>
            </a:r>
            <a:r>
              <a:rPr lang="ru-RU" dirty="0"/>
              <a:t>– 3 </a:t>
            </a:r>
            <a:r>
              <a:rPr lang="ru-RU" dirty="0" smtClean="0"/>
              <a:t>часа 10 минут </a:t>
            </a:r>
            <a:r>
              <a:rPr lang="ru-RU" dirty="0"/>
              <a:t>(</a:t>
            </a:r>
            <a:r>
              <a:rPr lang="ru-RU" dirty="0" smtClean="0"/>
              <a:t>190 </a:t>
            </a:r>
            <a:r>
              <a:rPr lang="ru-RU" dirty="0"/>
              <a:t>минут);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по </a:t>
            </a:r>
            <a:r>
              <a:rPr lang="ru-RU" b="1" dirty="0"/>
              <a:t>иностранным языкам (</a:t>
            </a:r>
            <a:r>
              <a:rPr lang="ru-RU" b="1" dirty="0" smtClean="0"/>
              <a:t>английский</a:t>
            </a:r>
            <a:r>
              <a:rPr lang="ru-RU" dirty="0"/>
              <a:t> </a:t>
            </a:r>
            <a:r>
              <a:rPr lang="ru-RU" dirty="0" smtClean="0"/>
              <a:t>раздел </a:t>
            </a:r>
            <a:r>
              <a:rPr lang="ru-RU" dirty="0"/>
              <a:t>«</a:t>
            </a:r>
            <a:r>
              <a:rPr lang="ru-RU" dirty="0" smtClean="0"/>
              <a:t>Говорение</a:t>
            </a:r>
            <a:r>
              <a:rPr lang="ru-RU" dirty="0"/>
              <a:t>») – </a:t>
            </a:r>
            <a:r>
              <a:rPr lang="ru-RU" dirty="0" smtClean="0"/>
              <a:t>17 минут; </a:t>
            </a:r>
          </a:p>
          <a:p>
            <a:pPr>
              <a:buNone/>
            </a:pPr>
            <a:r>
              <a:rPr lang="ru-RU" b="1" dirty="0"/>
              <a:t>по математике </a:t>
            </a:r>
            <a:r>
              <a:rPr lang="ru-RU" b="1" dirty="0" smtClean="0"/>
              <a:t>базового уровня, географии</a:t>
            </a:r>
            <a:r>
              <a:rPr lang="ru-RU" b="1" dirty="0"/>
              <a:t> </a:t>
            </a:r>
            <a:r>
              <a:rPr lang="ru-RU" b="1" dirty="0" smtClean="0"/>
              <a:t>– </a:t>
            </a:r>
            <a:r>
              <a:rPr lang="ru-RU" dirty="0" smtClean="0"/>
              <a:t>3 часа (180 минут).</a:t>
            </a:r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Разрешено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 smtClean="0"/>
              <a:t>Гелевая</a:t>
            </a:r>
            <a:r>
              <a:rPr lang="ru-RU" dirty="0" smtClean="0"/>
              <a:t> ручка с чернилами черного цвета</a:t>
            </a:r>
          </a:p>
          <a:p>
            <a:r>
              <a:rPr lang="ru-RU" dirty="0" smtClean="0"/>
              <a:t>На математике – линейка</a:t>
            </a:r>
          </a:p>
          <a:p>
            <a:r>
              <a:rPr lang="ru-RU" dirty="0" smtClean="0"/>
              <a:t>На химии –</a:t>
            </a:r>
            <a:r>
              <a:rPr lang="ru-RU" dirty="0"/>
              <a:t> </a:t>
            </a:r>
            <a:r>
              <a:rPr lang="ru-RU" dirty="0" smtClean="0"/>
              <a:t>непрограммируемый калькулятор, справочный материал</a:t>
            </a:r>
          </a:p>
          <a:p>
            <a:r>
              <a:rPr lang="ru-RU" dirty="0" smtClean="0"/>
              <a:t>На физике – линейка, непрограммируемый калькулятор  </a:t>
            </a:r>
          </a:p>
          <a:p>
            <a:r>
              <a:rPr lang="ru-RU" dirty="0" smtClean="0"/>
              <a:t>На географии - непрограммируемый калькулятор, линейка и транспортир.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Запрещено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Наличие </a:t>
            </a:r>
            <a:r>
              <a:rPr lang="ru-RU" dirty="0" smtClean="0">
                <a:solidFill>
                  <a:srgbClr val="FF0000"/>
                </a:solidFill>
              </a:rPr>
              <a:t>средств связи</a:t>
            </a:r>
            <a:r>
              <a:rPr lang="ru-RU" dirty="0" smtClean="0"/>
              <a:t>, справочных материалов, письменных заметок и других средств хранения и передачи информации</a:t>
            </a:r>
          </a:p>
          <a:p>
            <a:r>
              <a:rPr lang="ru-RU" dirty="0" smtClean="0"/>
              <a:t>Вынос из аудиторий и ППЭ экзаменационных материалов</a:t>
            </a:r>
          </a:p>
          <a:p>
            <a:r>
              <a:rPr lang="ru-RU" dirty="0" smtClean="0"/>
              <a:t>Оказание содействия другим участникам ЕГЭ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941</TotalTime>
  <Words>512</Words>
  <Application>Microsoft Office PowerPoint</Application>
  <PresentationFormat>Экран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Аспект</vt:lpstr>
      <vt:lpstr>ЕДИНЫЙ ГОСУДАРСТВЕННЫЙ ЭКЗАМЕН</vt:lpstr>
      <vt:lpstr>Общая информация о ЕГЭ</vt:lpstr>
      <vt:lpstr>Общая информация о ЕГЭ</vt:lpstr>
      <vt:lpstr>К ЕГЭ допускаются</vt:lpstr>
      <vt:lpstr>Предметы ЕГЭ</vt:lpstr>
      <vt:lpstr>Минимальные проходные баллы ЕГЭ 2024 для поступления в ВУЗ</vt:lpstr>
      <vt:lpstr>Продолжительность экзаменов  </vt:lpstr>
      <vt:lpstr>Разрешено</vt:lpstr>
      <vt:lpstr>Запрещено</vt:lpstr>
      <vt:lpstr>Апелляция</vt:lpstr>
      <vt:lpstr>Информирование о ЕГЭ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ЕДИНЫЙ ГОСУДАРСТВЕННЫЙ ЭКЗАМЕН</dc:title>
  <dc:creator>Пользователь</dc:creator>
  <cp:lastModifiedBy>Пользователь</cp:lastModifiedBy>
  <cp:revision>59</cp:revision>
  <dcterms:created xsi:type="dcterms:W3CDTF">2016-10-10T08:32:28Z</dcterms:created>
  <dcterms:modified xsi:type="dcterms:W3CDTF">2023-10-31T07:22:18Z</dcterms:modified>
</cp:coreProperties>
</file>